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7F38985-BB39-4C63-A3BD-3FF9CBD2267E}">
  <a:tblStyle styleId="{27F38985-BB39-4C63-A3BD-3FF9CBD226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QuirkyDataScientist1978/GWU-Machine-Learning-1-Fall-2018-Mushroom-Classification-Project/blob/master/mushrooms.ipynb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Warmer weather and a wet spring has set the stage for a prosperous mushroom hunting season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b5961756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b5961756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95c00e781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95c00e781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b5961756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b5961756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95c00e781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95c00e781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b5961756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b5961756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b5e30e87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b5e30e87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86842b86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86842b86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95ee9885f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95ee9885f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95c00e781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95c00e781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95ee9885f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95ee9885f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7adaa32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7adaa32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86842b86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86842b86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9371ca96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9371ca96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u="sng">
                <a:solidFill>
                  <a:schemeClr val="hlink"/>
                </a:solidFill>
                <a:hlinkClick r:id="rId2"/>
              </a:rPr>
              <a:t>https://github.com/QuirkyDataScientist1978/GWU-Machine-Learning-1-Fall-2018-Mushroom-Classification-Project/blob/master/mushrooms.ipynb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9371ca96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9371ca96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9371ca96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9371ca96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838da8d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838da8d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86842b8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86842b8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86842b86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86842b86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Los hongos comestibles no se suelen asocian a ningún olor, pero algunos poseen olor a anís o almendras.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/>
              <a:t>Los hongos venenosos se asocian fuertemente con un olor pútrido, pero también a vinagre, madera quemada, pescado y picante.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95ee9885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95ee9885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94d17f77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94d17f77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b5e30e8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b5e30e8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5b5961756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5b5961756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Relationship Id="rId7" Type="http://schemas.openxmlformats.org/officeDocument/2006/relationships/image" Target="../media/image25.png"/><Relationship Id="rId8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0.jpg"/><Relationship Id="rId6" Type="http://schemas.openxmlformats.org/officeDocument/2006/relationships/image" Target="../media/image3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jpg"/><Relationship Id="rId4" Type="http://schemas.openxmlformats.org/officeDocument/2006/relationships/image" Target="../media/image41.jpg"/><Relationship Id="rId5" Type="http://schemas.openxmlformats.org/officeDocument/2006/relationships/image" Target="../media/image42.jpg"/><Relationship Id="rId6" Type="http://schemas.openxmlformats.org/officeDocument/2006/relationships/image" Target="../media/image4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40.png"/><Relationship Id="rId5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jpg"/><Relationship Id="rId4" Type="http://schemas.openxmlformats.org/officeDocument/2006/relationships/image" Target="../media/image52.png"/><Relationship Id="rId5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1.png"/><Relationship Id="rId4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250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4294967295" type="title"/>
          </p:nvPr>
        </p:nvSpPr>
        <p:spPr>
          <a:xfrm>
            <a:off x="3621275" y="247750"/>
            <a:ext cx="3996900" cy="10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3F3F3"/>
                </a:solidFill>
              </a:rPr>
              <a:t>Desafío</a:t>
            </a:r>
            <a:r>
              <a:rPr lang="es-419">
                <a:solidFill>
                  <a:srgbClr val="F3F3F3"/>
                </a:solidFill>
              </a:rPr>
              <a:t> 3</a:t>
            </a:r>
            <a:endParaRPr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3F3F3"/>
                </a:solidFill>
              </a:rPr>
              <a:t>Clasificador de hongos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8" name="Google Shape;58;p13"/>
          <p:cNvSpPr txBox="1"/>
          <p:nvPr>
            <p:ph idx="4294967295" type="body"/>
          </p:nvPr>
        </p:nvSpPr>
        <p:spPr>
          <a:xfrm>
            <a:off x="272100" y="617550"/>
            <a:ext cx="8599800" cy="38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F3F3F3"/>
                </a:solidFill>
              </a:rPr>
              <a:t>Grupo 2</a:t>
            </a:r>
            <a:endParaRPr b="1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F3F3F3"/>
                </a:solidFill>
              </a:rPr>
              <a:t>Faro, Gonzalo</a:t>
            </a:r>
            <a:endParaRPr sz="13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F3F3F3"/>
                </a:solidFill>
              </a:rPr>
              <a:t>Cabrol, Angelica</a:t>
            </a:r>
            <a:endParaRPr sz="13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F3F3F3"/>
                </a:solidFill>
              </a:rPr>
              <a:t>Vinyolas, Mariana</a:t>
            </a:r>
            <a:endParaRPr sz="13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300">
                <a:solidFill>
                  <a:srgbClr val="F3F3F3"/>
                </a:solidFill>
              </a:rPr>
              <a:t>Hutler, Ianina</a:t>
            </a:r>
            <a:endParaRPr sz="1300">
              <a:solidFill>
                <a:srgbClr val="F3F3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 rotWithShape="1">
          <a:blip r:embed="rId3">
            <a:alphaModFix/>
          </a:blip>
          <a:srcRect b="0" l="0" r="95483" t="0"/>
          <a:stretch/>
        </p:blipFill>
        <p:spPr>
          <a:xfrm>
            <a:off x="600075" y="1129150"/>
            <a:ext cx="370449" cy="33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 rotWithShape="1">
          <a:blip r:embed="rId3">
            <a:alphaModFix/>
          </a:blip>
          <a:srcRect b="0" l="10976" r="0" t="0"/>
          <a:stretch/>
        </p:blipFill>
        <p:spPr>
          <a:xfrm>
            <a:off x="970525" y="1129150"/>
            <a:ext cx="7302426" cy="33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0" l="15817" r="0" t="0"/>
          <a:stretch/>
        </p:blipFill>
        <p:spPr>
          <a:xfrm>
            <a:off x="518150" y="395650"/>
            <a:ext cx="8625851" cy="4327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 rotWithShape="1">
          <a:blip r:embed="rId4">
            <a:alphaModFix/>
          </a:blip>
          <a:srcRect b="0" l="0" r="97339" t="0"/>
          <a:stretch/>
        </p:blipFill>
        <p:spPr>
          <a:xfrm>
            <a:off x="245575" y="420553"/>
            <a:ext cx="272576" cy="4327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311700" y="95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500">
                <a:solidFill>
                  <a:srgbClr val="000000"/>
                </a:solidFill>
              </a:rPr>
              <a:t>Matrices de </a:t>
            </a:r>
            <a:r>
              <a:rPr b="1" lang="es-419" sz="2500">
                <a:solidFill>
                  <a:srgbClr val="000000"/>
                </a:solidFill>
              </a:rPr>
              <a:t>confusión</a:t>
            </a:r>
            <a:endParaRPr b="1" sz="25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500">
                <a:solidFill>
                  <a:srgbClr val="000000"/>
                </a:solidFill>
              </a:rPr>
              <a:t>resultados predichos vs. resultados reales </a:t>
            </a:r>
            <a:endParaRPr b="1" sz="2500">
              <a:solidFill>
                <a:srgbClr val="000000"/>
              </a:solidFill>
            </a:endParaRPr>
          </a:p>
        </p:txBody>
      </p:sp>
      <p:sp>
        <p:nvSpPr>
          <p:cNvPr id="138" name="Google Shape;138;p24"/>
          <p:cNvSpPr txBox="1"/>
          <p:nvPr/>
        </p:nvSpPr>
        <p:spPr>
          <a:xfrm>
            <a:off x="167175" y="1277975"/>
            <a:ext cx="87312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0000"/>
                </a:solidFill>
              </a:rPr>
              <a:t>Nos permite discernir entre los casos bien clasificados y los que fueron erróneamente clasificados por el modelo. 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875" y="2152656"/>
            <a:ext cx="4062850" cy="262041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aphicFrame>
        <p:nvGraphicFramePr>
          <p:cNvPr id="140" name="Google Shape;140;p24"/>
          <p:cNvGraphicFramePr/>
          <p:nvPr/>
        </p:nvGraphicFramePr>
        <p:xfrm>
          <a:off x="4909450" y="211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{27F38985-BB39-4C63-A3BD-3FF9CBD2267E}</a:tableStyleId>
              </a:tblPr>
              <a:tblGrid>
                <a:gridCol w="1456400"/>
                <a:gridCol w="1440825"/>
                <a:gridCol w="1165625"/>
              </a:tblGrid>
              <a:tr h="103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Predice que es comestible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P</a:t>
                      </a:r>
                      <a:r>
                        <a:rPr b="1" lang="es-419"/>
                        <a:t>redice que es venenoso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76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es comestible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verdaderos negativos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TN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falsos positivos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FP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68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/>
                        <a:t>es venenoso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falsos negativos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FN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verdaderos positivos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/>
                        <a:t>TP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5822" y="4394122"/>
            <a:ext cx="300275" cy="3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30198" y="3639122"/>
            <a:ext cx="300275" cy="301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 rotWithShape="1">
          <a:blip r:embed="rId3">
            <a:alphaModFix/>
          </a:blip>
          <a:srcRect b="0" l="0" r="16366" t="0"/>
          <a:stretch/>
        </p:blipFill>
        <p:spPr>
          <a:xfrm>
            <a:off x="2694661" y="2752066"/>
            <a:ext cx="1949209" cy="185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 rotWithShape="1">
          <a:blip r:embed="rId4">
            <a:alphaModFix/>
          </a:blip>
          <a:srcRect b="0" l="0" r="16366" t="0"/>
          <a:stretch/>
        </p:blipFill>
        <p:spPr>
          <a:xfrm>
            <a:off x="588458" y="2752077"/>
            <a:ext cx="1949209" cy="1853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3046" y="552261"/>
            <a:ext cx="2153242" cy="185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8003" y="569043"/>
            <a:ext cx="1949209" cy="183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 rotWithShape="1">
          <a:blip r:embed="rId7">
            <a:alphaModFix/>
          </a:blip>
          <a:srcRect b="0" l="0" r="17122" t="0"/>
          <a:stretch/>
        </p:blipFill>
        <p:spPr>
          <a:xfrm>
            <a:off x="2616029" y="552204"/>
            <a:ext cx="1949209" cy="1870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 rotWithShape="1">
          <a:blip r:embed="rId8">
            <a:alphaModFix/>
          </a:blip>
          <a:srcRect b="0" l="0" r="13591" t="0"/>
          <a:stretch/>
        </p:blipFill>
        <p:spPr>
          <a:xfrm>
            <a:off x="462787" y="538955"/>
            <a:ext cx="2153241" cy="1879916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 txBox="1"/>
          <p:nvPr/>
        </p:nvSpPr>
        <p:spPr>
          <a:xfrm>
            <a:off x="662875" y="520100"/>
            <a:ext cx="887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FFFFFF"/>
                </a:solidFill>
              </a:rPr>
              <a:t>predice que es comestible y es comestible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154" name="Google Shape;154;p25"/>
          <p:cNvSpPr txBox="1"/>
          <p:nvPr/>
        </p:nvSpPr>
        <p:spPr>
          <a:xfrm>
            <a:off x="1655850" y="1625750"/>
            <a:ext cx="887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>
                <a:solidFill>
                  <a:srgbClr val="FFFFFF"/>
                </a:solidFill>
              </a:rPr>
              <a:t>predice que es venenoso y es venenoso</a:t>
            </a:r>
            <a:endParaRPr sz="800">
              <a:solidFill>
                <a:srgbClr val="FFFFFF"/>
              </a:solidFill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1678163" y="520100"/>
            <a:ext cx="887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/>
              <a:t>predice que es venenoso y es comestible</a:t>
            </a:r>
            <a:endParaRPr sz="800"/>
          </a:p>
        </p:txBody>
      </p:sp>
      <p:sp>
        <p:nvSpPr>
          <p:cNvPr id="156" name="Google Shape;156;p25"/>
          <p:cNvSpPr txBox="1"/>
          <p:nvPr/>
        </p:nvSpPr>
        <p:spPr>
          <a:xfrm>
            <a:off x="615163" y="1616150"/>
            <a:ext cx="887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"/>
              <a:t>predice que es comestible  y es venenoso</a:t>
            </a:r>
            <a:endParaRPr sz="800"/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3">
            <a:alphaModFix/>
          </a:blip>
          <a:srcRect b="0" l="0" r="16366" t="0"/>
          <a:stretch/>
        </p:blipFill>
        <p:spPr>
          <a:xfrm>
            <a:off x="4648424" y="2846360"/>
            <a:ext cx="1949209" cy="185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 b="0" l="0" r="16366" t="0"/>
          <a:stretch/>
        </p:blipFill>
        <p:spPr>
          <a:xfrm>
            <a:off x="6845052" y="2813464"/>
            <a:ext cx="1949209" cy="185323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5"/>
          <p:cNvSpPr txBox="1"/>
          <p:nvPr/>
        </p:nvSpPr>
        <p:spPr>
          <a:xfrm>
            <a:off x="882350" y="4709925"/>
            <a:ext cx="15792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Reg Log RFECV</a:t>
            </a:r>
            <a:endParaRPr b="1"/>
          </a:p>
        </p:txBody>
      </p:sp>
      <p:sp>
        <p:nvSpPr>
          <p:cNvPr id="160" name="Google Shape;160;p25"/>
          <p:cNvSpPr txBox="1"/>
          <p:nvPr/>
        </p:nvSpPr>
        <p:spPr>
          <a:xfrm>
            <a:off x="5415850" y="4709925"/>
            <a:ext cx="609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KNN</a:t>
            </a:r>
            <a:endParaRPr b="1"/>
          </a:p>
        </p:txBody>
      </p:sp>
      <p:sp>
        <p:nvSpPr>
          <p:cNvPr id="161" name="Google Shape;161;p25"/>
          <p:cNvSpPr txBox="1"/>
          <p:nvPr/>
        </p:nvSpPr>
        <p:spPr>
          <a:xfrm>
            <a:off x="3470075" y="4706400"/>
            <a:ext cx="6774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Árbol</a:t>
            </a:r>
            <a:endParaRPr b="1"/>
          </a:p>
        </p:txBody>
      </p:sp>
      <p:sp>
        <p:nvSpPr>
          <p:cNvPr id="162" name="Google Shape;162;p25"/>
          <p:cNvSpPr txBox="1"/>
          <p:nvPr/>
        </p:nvSpPr>
        <p:spPr>
          <a:xfrm>
            <a:off x="7470575" y="4709925"/>
            <a:ext cx="10560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Reg Log </a:t>
            </a:r>
            <a:endParaRPr b="1"/>
          </a:p>
        </p:txBody>
      </p:sp>
      <p:sp>
        <p:nvSpPr>
          <p:cNvPr id="163" name="Google Shape;163;p25"/>
          <p:cNvSpPr txBox="1"/>
          <p:nvPr/>
        </p:nvSpPr>
        <p:spPr>
          <a:xfrm>
            <a:off x="964175" y="131050"/>
            <a:ext cx="14190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Naive Bayes</a:t>
            </a:r>
            <a:endParaRPr b="1"/>
          </a:p>
        </p:txBody>
      </p:sp>
      <p:sp>
        <p:nvSpPr>
          <p:cNvPr id="164" name="Google Shape;164;p25"/>
          <p:cNvSpPr txBox="1"/>
          <p:nvPr/>
        </p:nvSpPr>
        <p:spPr>
          <a:xfrm>
            <a:off x="4820950" y="142175"/>
            <a:ext cx="17991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Reg Logist KBest</a:t>
            </a:r>
            <a:endParaRPr b="1"/>
          </a:p>
        </p:txBody>
      </p:sp>
      <p:sp>
        <p:nvSpPr>
          <p:cNvPr id="165" name="Google Shape;165;p25"/>
          <p:cNvSpPr txBox="1"/>
          <p:nvPr/>
        </p:nvSpPr>
        <p:spPr>
          <a:xfrm>
            <a:off x="2765075" y="144425"/>
            <a:ext cx="20193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KNN con KBest</a:t>
            </a:r>
            <a:endParaRPr b="1"/>
          </a:p>
        </p:txBody>
      </p:sp>
      <p:sp>
        <p:nvSpPr>
          <p:cNvPr id="166" name="Google Shape;166;p25"/>
          <p:cNvSpPr txBox="1"/>
          <p:nvPr/>
        </p:nvSpPr>
        <p:spPr>
          <a:xfrm>
            <a:off x="6952475" y="131050"/>
            <a:ext cx="19236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Reg Log KBest 0.3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pegar curva roc</a:t>
            </a:r>
            <a:endParaRPr/>
          </a:p>
        </p:txBody>
      </p:sp>
      <p:sp>
        <p:nvSpPr>
          <p:cNvPr id="172" name="Google Shape;172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09550"/>
            <a:ext cx="853440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600" y="152400"/>
            <a:ext cx="566879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ctrTitle"/>
          </p:nvPr>
        </p:nvSpPr>
        <p:spPr>
          <a:xfrm>
            <a:off x="134175" y="219475"/>
            <a:ext cx="85206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500"/>
              <a:t>Conclusiones - Hongos comestibles</a:t>
            </a:r>
            <a:endParaRPr b="1" sz="2500"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50" y="752575"/>
            <a:ext cx="3300000" cy="267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504" y="1295975"/>
            <a:ext cx="3583199" cy="229700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/>
        </p:nvSpPr>
        <p:spPr>
          <a:xfrm>
            <a:off x="3748150" y="835125"/>
            <a:ext cx="38985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Habitan en el pasto y troncos</a:t>
            </a:r>
            <a:endParaRPr/>
          </a:p>
        </p:txBody>
      </p:sp>
      <p:sp>
        <p:nvSpPr>
          <p:cNvPr id="187" name="Google Shape;187;p28"/>
          <p:cNvSpPr txBox="1"/>
          <p:nvPr/>
        </p:nvSpPr>
        <p:spPr>
          <a:xfrm>
            <a:off x="4283850" y="1361975"/>
            <a:ext cx="4276500" cy="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/>
              <a:t>Se pueden encontrar en desechos.</a:t>
            </a:r>
            <a:endParaRPr sz="1800"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5829" y="2268150"/>
            <a:ext cx="1752600" cy="20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8"/>
          <p:cNvSpPr txBox="1"/>
          <p:nvPr/>
        </p:nvSpPr>
        <p:spPr>
          <a:xfrm>
            <a:off x="4518425" y="2268150"/>
            <a:ext cx="4393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2"/>
                </a:solidFill>
              </a:rPr>
              <a:t>Carecen de olor o sus olores son suaves a almendras o anís.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17254" y="3270525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/>
        </p:nvSpPr>
        <p:spPr>
          <a:xfrm>
            <a:off x="6328700" y="3538325"/>
            <a:ext cx="2619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2"/>
                </a:solidFill>
              </a:rPr>
              <a:t>El tamaño de sus laminillas es ancho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9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9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9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06026" cy="18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9"/>
          <p:cNvSpPr txBox="1"/>
          <p:nvPr/>
        </p:nvSpPr>
        <p:spPr>
          <a:xfrm>
            <a:off x="2931100" y="344225"/>
            <a:ext cx="3072000" cy="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2"/>
                </a:solidFill>
              </a:rPr>
              <a:t>Presentan magulladuras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2000" y="1116650"/>
            <a:ext cx="2706025" cy="198304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/>
        </p:nvSpPr>
        <p:spPr>
          <a:xfrm>
            <a:off x="3861150" y="1366900"/>
            <a:ext cx="46785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2"/>
                </a:solidFill>
              </a:rPr>
              <a:t>Tienen esporas naranjas, amarillas violetas o beige.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5450" y="2240525"/>
            <a:ext cx="3288185" cy="198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5312150" y="2240525"/>
            <a:ext cx="32886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2"/>
                </a:solidFill>
              </a:rPr>
              <a:t>La textura del tallo encima y debajo del anillo es liso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9111" y="3208050"/>
            <a:ext cx="2801063" cy="186737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6478550" y="3471150"/>
            <a:ext cx="24453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2"/>
                </a:solidFill>
              </a:rPr>
              <a:t>Siempre tienen anillo, 1 o 2 frecuentemente colgante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9"/>
          <p:cNvSpPr txBox="1"/>
          <p:nvPr>
            <p:ph type="ctrTitle"/>
          </p:nvPr>
        </p:nvSpPr>
        <p:spPr>
          <a:xfrm>
            <a:off x="2953575" y="-85325"/>
            <a:ext cx="85206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/>
              <a:t>Conclusiones - Hongos comestibles</a:t>
            </a:r>
            <a:endParaRPr b="1"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ctrTitle"/>
          </p:nvPr>
        </p:nvSpPr>
        <p:spPr>
          <a:xfrm>
            <a:off x="-1167050" y="595825"/>
            <a:ext cx="85206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500"/>
              <a:t>Conclusiones - Hongos venenosos</a:t>
            </a:r>
            <a:endParaRPr b="1" sz="2500"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8770" y="160400"/>
            <a:ext cx="2528501" cy="193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850" y="1508525"/>
            <a:ext cx="2174950" cy="2230111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2681525" y="1788000"/>
            <a:ext cx="32697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Tienen olores fuertes</a:t>
            </a:r>
            <a:endParaRPr sz="1800"/>
          </a:p>
        </p:txBody>
      </p:sp>
      <p:sp>
        <p:nvSpPr>
          <p:cNvPr id="213" name="Google Shape;213;p30"/>
          <p:cNvSpPr txBox="1"/>
          <p:nvPr/>
        </p:nvSpPr>
        <p:spPr>
          <a:xfrm>
            <a:off x="3743450" y="2994450"/>
            <a:ext cx="50631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Tienen sombreros rojos, rosas, amarillos o beige</a:t>
            </a:r>
            <a:endParaRPr sz="1800"/>
          </a:p>
        </p:txBody>
      </p:sp>
      <p:pic>
        <p:nvPicPr>
          <p:cNvPr id="214" name="Google Shape;21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3075" y="2773925"/>
            <a:ext cx="2630378" cy="223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450" y="1465450"/>
            <a:ext cx="2734626" cy="2050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4026" y="3038195"/>
            <a:ext cx="1817225" cy="183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4126650" y="1716350"/>
            <a:ext cx="51591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2"/>
                </a:solidFill>
              </a:rPr>
              <a:t>Presentan una textura del tallo sedosa y un anillo grande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5018725" y="3298700"/>
            <a:ext cx="41526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800">
                <a:solidFill>
                  <a:schemeClr val="dk2"/>
                </a:solidFill>
              </a:rPr>
              <a:t>Cuentan con esporas verdes 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904" y="470400"/>
            <a:ext cx="26193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/>
        </p:nvSpPr>
        <p:spPr>
          <a:xfrm>
            <a:off x="3151975" y="656500"/>
            <a:ext cx="4023600" cy="6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</a:rPr>
              <a:t>Cuentan con laminillas estrechas y de color beige</a:t>
            </a:r>
            <a:endParaRPr/>
          </a:p>
        </p:txBody>
      </p:sp>
      <p:sp>
        <p:nvSpPr>
          <p:cNvPr id="225" name="Google Shape;225;p31"/>
          <p:cNvSpPr txBox="1"/>
          <p:nvPr>
            <p:ph type="ctrTitle"/>
          </p:nvPr>
        </p:nvSpPr>
        <p:spPr>
          <a:xfrm>
            <a:off x="3309475" y="-41450"/>
            <a:ext cx="8520600" cy="53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/>
              <a:t>Conclusiones - Hongos venenosos</a:t>
            </a:r>
            <a:endParaRPr b="1"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9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228600" y="2293450"/>
            <a:ext cx="4931100" cy="19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1900"/>
              <a:t>Nos han contratado del departamento de </a:t>
            </a:r>
            <a:r>
              <a:rPr lang="es-419" sz="1900"/>
              <a:t>Conservación</a:t>
            </a:r>
            <a:r>
              <a:rPr lang="es-419" sz="1900"/>
              <a:t> de Missouri antes de comenzar la temporada de </a:t>
            </a:r>
            <a:r>
              <a:rPr lang="es-419" sz="1900"/>
              <a:t>recolección</a:t>
            </a:r>
            <a:r>
              <a:rPr lang="es-419" sz="1900"/>
              <a:t> de hongos para clasificarlos en comestibles o venenosos</a:t>
            </a:r>
            <a:r>
              <a:rPr lang="es-419"/>
              <a:t>.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28600"/>
            <a:ext cx="4833849" cy="17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025" y="228597"/>
            <a:ext cx="3627350" cy="7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7750" y="1117800"/>
            <a:ext cx="2370025" cy="37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idx="1" type="subTitle"/>
          </p:nvPr>
        </p:nvSpPr>
        <p:spPr>
          <a:xfrm>
            <a:off x="568875" y="585475"/>
            <a:ext cx="8520600" cy="13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N</a:t>
            </a:r>
            <a:r>
              <a:rPr lang="es-419"/>
              <a:t>uestro clasificador funciona muy bien y lo recomienda ...</a:t>
            </a:r>
            <a:endParaRPr/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400" y="166097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2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dk2"/>
                </a:solidFill>
              </a:rPr>
              <a:t>Conclusión final</a:t>
            </a:r>
            <a:endParaRPr b="1" sz="2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300" y="2797176"/>
            <a:ext cx="5206374" cy="233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3"/>
          <p:cNvSpPr txBox="1"/>
          <p:nvPr>
            <p:ph type="ctrTitle"/>
          </p:nvPr>
        </p:nvSpPr>
        <p:spPr>
          <a:xfrm>
            <a:off x="311700" y="211175"/>
            <a:ext cx="8520600" cy="6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Fotos extras</a:t>
            </a:r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95675"/>
            <a:ext cx="3877817" cy="164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ctrTitle"/>
          </p:nvPr>
        </p:nvSpPr>
        <p:spPr>
          <a:xfrm>
            <a:off x="311700" y="211175"/>
            <a:ext cx="8520600" cy="6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Fotos extras</a:t>
            </a:r>
            <a:endParaRPr/>
          </a:p>
        </p:txBody>
      </p:sp>
      <p:sp>
        <p:nvSpPr>
          <p:cNvPr id="245" name="Google Shape;245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5675"/>
            <a:ext cx="5620168" cy="16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7" y="2924146"/>
            <a:ext cx="4268369" cy="154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0843" y="995675"/>
            <a:ext cx="1883924" cy="1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275" y="57150"/>
            <a:ext cx="5505450" cy="502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b="0" l="32345" r="0" t="2600"/>
          <a:stretch/>
        </p:blipFill>
        <p:spPr>
          <a:xfrm>
            <a:off x="1839525" y="855925"/>
            <a:ext cx="5427576" cy="39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5623800" y="537275"/>
            <a:ext cx="17616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1- sombrero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2- anillo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3- velo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4- laminillas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/>
              <a:t>5- tallo</a:t>
            </a:r>
            <a:endParaRPr b="1"/>
          </a:p>
        </p:txBody>
      </p:sp>
      <p:sp>
        <p:nvSpPr>
          <p:cNvPr id="73" name="Google Shape;73;p15"/>
          <p:cNvSpPr txBox="1"/>
          <p:nvPr/>
        </p:nvSpPr>
        <p:spPr>
          <a:xfrm>
            <a:off x="135600" y="223175"/>
            <a:ext cx="5053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500"/>
              <a:t>Características</a:t>
            </a:r>
            <a:r>
              <a:rPr b="1" lang="es-419" sz="2500"/>
              <a:t> de los hongos</a:t>
            </a:r>
            <a:endParaRPr b="1"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ctrTitle"/>
          </p:nvPr>
        </p:nvSpPr>
        <p:spPr>
          <a:xfrm>
            <a:off x="-19825" y="551100"/>
            <a:ext cx="56163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500"/>
              <a:t>¿Qué hace que un hongo sea comestible o venenoso?</a:t>
            </a:r>
            <a:endParaRPr b="1" sz="2500"/>
          </a:p>
        </p:txBody>
      </p:sp>
      <p:sp>
        <p:nvSpPr>
          <p:cNvPr id="79" name="Google Shape;79;p16"/>
          <p:cNvSpPr txBox="1"/>
          <p:nvPr>
            <p:ph idx="1" type="subTitle"/>
          </p:nvPr>
        </p:nvSpPr>
        <p:spPr>
          <a:xfrm>
            <a:off x="692700" y="1932525"/>
            <a:ext cx="4297800" cy="23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s-419" sz="2700"/>
              <a:t>Color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s-419" sz="2700"/>
              <a:t>Olor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s-419" sz="2700"/>
              <a:t>Hábitat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s-419" sz="2700"/>
              <a:t>Cómo se agrupan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Char char="●"/>
            </a:pPr>
            <a:r>
              <a:rPr lang="es-419" sz="2700"/>
              <a:t>M</a:t>
            </a:r>
            <a:r>
              <a:rPr lang="es-419" sz="2700"/>
              <a:t>agulladuras 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●"/>
            </a:pPr>
            <a:r>
              <a:rPr lang="es-419" sz="2700"/>
              <a:t>Laminillas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151" y="2033701"/>
            <a:ext cx="1894500" cy="997252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/>
          <p:nvPr/>
        </p:nvSpPr>
        <p:spPr>
          <a:xfrm>
            <a:off x="7253525" y="3109975"/>
            <a:ext cx="360000" cy="616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8075" y="3730025"/>
            <a:ext cx="1241700" cy="119670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5529125" y="4058425"/>
            <a:ext cx="1241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Pero ojo que algunos son psicodélicos</a:t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7670075" y="4834800"/>
            <a:ext cx="25719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200">
                <a:solidFill>
                  <a:srgbClr val="222222"/>
                </a:solidFill>
                <a:highlight>
                  <a:srgbClr val="FFFFFF"/>
                </a:highlight>
              </a:rPr>
              <a:t>Psilocybe cubensis </a:t>
            </a:r>
            <a:endParaRPr i="1"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2344" y="180000"/>
            <a:ext cx="2024063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723475" cy="26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5257" y="2571750"/>
            <a:ext cx="5178744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239" y="2571750"/>
            <a:ext cx="4941012" cy="249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" name="Google Shape;97;p18"/>
          <p:cNvGrpSpPr/>
          <p:nvPr/>
        </p:nvGrpSpPr>
        <p:grpSpPr>
          <a:xfrm>
            <a:off x="0" y="0"/>
            <a:ext cx="5657739" cy="2674175"/>
            <a:chOff x="0" y="0"/>
            <a:chExt cx="5657739" cy="2674175"/>
          </a:xfrm>
        </p:grpSpPr>
        <p:pic>
          <p:nvPicPr>
            <p:cNvPr id="98" name="Google Shape;98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5657739" cy="2674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372625" y="1513200"/>
              <a:ext cx="455175" cy="376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816601" cy="279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4075" y="2639350"/>
            <a:ext cx="5129925" cy="250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303" y="0"/>
            <a:ext cx="655339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1575" y="607950"/>
            <a:ext cx="5726150" cy="374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221" y="1450300"/>
            <a:ext cx="1718650" cy="19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3927" y="1658840"/>
            <a:ext cx="1569200" cy="1504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3925" y="1514423"/>
            <a:ext cx="594950" cy="5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